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io Light" panose="020B0604020202020204" charset="0"/>
      <p:regular r:id="rId15"/>
    </p:embeddedFont>
    <p:embeddedFont>
      <p:font typeface="Antonio Ultra-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aleway Medium" pitchFamily="2" charset="0"/>
      <p:regular r:id="rId26"/>
      <p:italic r:id="rId27"/>
    </p:embeddedFont>
    <p:embeddedFont>
      <p:font typeface="Raleway Ultra-Bold" panose="020B0604020202020204" charset="0"/>
      <p:regular r:id="rId28"/>
    </p:embeddedFont>
    <p:embeddedFont>
      <p:font typeface="Telegraf" panose="020B0604020202020204" charset="0"/>
      <p:regular r:id="rId29"/>
    </p:embeddedFont>
    <p:embeddedFont>
      <p:font typeface="Telegraf Bold" panose="020B0604020202020204" charset="0"/>
      <p:regular r:id="rId30"/>
    </p:embeddedFont>
    <p:embeddedFont>
      <p:font typeface="Telegraf Medium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6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5.jpeg"/><Relationship Id="rId4" Type="http://schemas.openxmlformats.org/officeDocument/2006/relationships/image" Target="../media/image5.sv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hyperlink" Target="https://www.loom.com/share/3c1d56088fd84687935e8cb76c0f052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2363374"/>
            <a:ext cx="9607704" cy="1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7"/>
              </a:lnSpc>
              <a:spcBef>
                <a:spcPct val="0"/>
              </a:spcBef>
            </a:pPr>
            <a:r>
              <a:rPr lang="en-US" sz="4799" b="1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Phishing Awareness: Spot It Before You’re Caught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1396" y="6497164"/>
            <a:ext cx="5338502" cy="1793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Name ::    Vasita Krishna R</a:t>
            </a:r>
          </a:p>
          <a:p>
            <a:pPr algn="ctr">
              <a:lnSpc>
                <a:spcPts val="2783"/>
              </a:lnSpc>
            </a:pPr>
            <a:endParaRPr lang="en-US" sz="2400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Internship  Task 2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Student ID : CA/MY3/4449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4716559"/>
            <a:ext cx="9149086" cy="108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A Guide to Recognizing and Avoiding Phishing Attacks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70383" y="3797092"/>
            <a:ext cx="18751960" cy="1578583"/>
            <a:chOff x="0" y="0"/>
            <a:chExt cx="4938788" cy="415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8788" cy="415758"/>
            </a:xfrm>
            <a:custGeom>
              <a:avLst/>
              <a:gdLst/>
              <a:ahLst/>
              <a:cxnLst/>
              <a:rect l="l" t="t" r="r" b="b"/>
              <a:pathLst>
                <a:path w="4938788" h="415758">
                  <a:moveTo>
                    <a:pt x="0" y="0"/>
                  </a:moveTo>
                  <a:lnTo>
                    <a:pt x="4938788" y="0"/>
                  </a:lnTo>
                  <a:lnTo>
                    <a:pt x="4938788" y="415758"/>
                  </a:lnTo>
                  <a:lnTo>
                    <a:pt x="0" y="41575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38788" cy="43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85123" y="3233462"/>
            <a:ext cx="3282878" cy="3820076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53281" r="-5328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2479" y="3861591"/>
            <a:ext cx="5712643" cy="306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TOOLS THAT CAN HELP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401024" y="5693480"/>
            <a:ext cx="1168799" cy="1360058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98548" y="2670433"/>
            <a:ext cx="1168799" cy="1360058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44886" y="3204887"/>
            <a:ext cx="8058186" cy="574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291" lvl="1" indent="-384145" algn="ctr">
              <a:lnSpc>
                <a:spcPts val="4127"/>
              </a:lnSpc>
              <a:buFont typeface="Arial"/>
              <a:buChar char="•"/>
            </a:pPr>
            <a:r>
              <a:rPr lang="en-US" sz="3558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Anti-Phishing Filters in email clients</a:t>
            </a:r>
          </a:p>
          <a:p>
            <a:pPr algn="ctr">
              <a:lnSpc>
                <a:spcPts val="4127"/>
              </a:lnSpc>
            </a:pPr>
            <a:endParaRPr lang="en-US" sz="3558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768291" lvl="1" indent="-384145" algn="ctr">
              <a:lnSpc>
                <a:spcPts val="4127"/>
              </a:lnSpc>
              <a:buFont typeface="Arial"/>
              <a:buChar char="•"/>
            </a:pPr>
            <a:r>
              <a:rPr lang="en-US" sz="3558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Browser Security Extensions like</a:t>
            </a:r>
          </a:p>
          <a:p>
            <a:pPr algn="ctr">
              <a:lnSpc>
                <a:spcPts val="4127"/>
              </a:lnSpc>
            </a:pPr>
            <a:endParaRPr lang="en-US" sz="3558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768291" lvl="1" indent="-384145" algn="ctr">
              <a:lnSpc>
                <a:spcPts val="4127"/>
              </a:lnSpc>
              <a:buFont typeface="Arial"/>
              <a:buChar char="•"/>
            </a:pPr>
            <a:r>
              <a:rPr lang="en-US" sz="3558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Netcraft or Avast</a:t>
            </a:r>
          </a:p>
          <a:p>
            <a:pPr algn="ctr">
              <a:lnSpc>
                <a:spcPts val="4127"/>
              </a:lnSpc>
            </a:pPr>
            <a:endParaRPr lang="en-US" sz="3558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768291" lvl="1" indent="-384145" algn="ctr">
              <a:lnSpc>
                <a:spcPts val="4127"/>
              </a:lnSpc>
              <a:buFont typeface="Arial"/>
              <a:buChar char="•"/>
            </a:pPr>
            <a:r>
              <a:rPr lang="en-US" sz="3558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Spam Protection Software</a:t>
            </a:r>
          </a:p>
          <a:p>
            <a:pPr algn="ctr">
              <a:lnSpc>
                <a:spcPts val="4127"/>
              </a:lnSpc>
            </a:pPr>
            <a:endParaRPr lang="en-US" sz="3558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768291" lvl="1" indent="-384145" algn="ctr">
              <a:lnSpc>
                <a:spcPts val="4127"/>
              </a:lnSpc>
              <a:buFont typeface="Arial"/>
              <a:buChar char="•"/>
            </a:pPr>
            <a:r>
              <a:rPr lang="en-US" sz="3558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Company Awareness Training Programs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265414" y="3604841"/>
            <a:ext cx="8923409" cy="3482573"/>
            <a:chOff x="0" y="0"/>
            <a:chExt cx="2350198" cy="9172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0198" cy="917221"/>
            </a:xfrm>
            <a:custGeom>
              <a:avLst/>
              <a:gdLst/>
              <a:ahLst/>
              <a:cxnLst/>
              <a:rect l="l" t="t" r="r" b="b"/>
              <a:pathLst>
                <a:path w="2350198" h="917221">
                  <a:moveTo>
                    <a:pt x="0" y="0"/>
                  </a:moveTo>
                  <a:lnTo>
                    <a:pt x="2350198" y="0"/>
                  </a:lnTo>
                  <a:lnTo>
                    <a:pt x="2350198" y="917221"/>
                  </a:lnTo>
                  <a:lnTo>
                    <a:pt x="0" y="917221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350198" cy="93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611788" y="2628419"/>
            <a:ext cx="5030161" cy="5030161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Freeform 1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046" r="223" b="-2504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706251" y="6161550"/>
            <a:ext cx="1851727" cy="185172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53532" y="2478431"/>
            <a:ext cx="1431892" cy="143189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111955" y="2790878"/>
            <a:ext cx="8843012" cy="522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endParaRPr/>
          </a:p>
          <a:p>
            <a:pPr marL="851713" lvl="1" indent="-425856" algn="l">
              <a:lnSpc>
                <a:spcPts val="4576"/>
              </a:lnSpc>
              <a:buFont typeface="Arial"/>
              <a:buChar char="•"/>
            </a:pPr>
            <a:r>
              <a:rPr lang="en-US" sz="394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is widespread, clever, and evolving</a:t>
            </a:r>
          </a:p>
          <a:p>
            <a:pPr marL="851713" lvl="1" indent="-425856" algn="l">
              <a:lnSpc>
                <a:spcPts val="4576"/>
              </a:lnSpc>
              <a:buFont typeface="Arial"/>
              <a:buChar char="•"/>
            </a:pPr>
            <a:r>
              <a:rPr lang="en-US" sz="394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Learn the signs — urgency, grammar, fake domains</a:t>
            </a:r>
          </a:p>
          <a:p>
            <a:pPr marL="851713" lvl="1" indent="-425856" algn="l">
              <a:lnSpc>
                <a:spcPts val="4576"/>
              </a:lnSpc>
              <a:buFont typeface="Arial"/>
              <a:buChar char="•"/>
            </a:pPr>
            <a:r>
              <a:rPr lang="en-US" sz="394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Don’t trust blindly — verify before clicking or responding</a:t>
            </a:r>
          </a:p>
          <a:p>
            <a:pPr marL="851713" lvl="1" indent="-425856" algn="l">
              <a:lnSpc>
                <a:spcPts val="4576"/>
              </a:lnSpc>
              <a:buFont typeface="Arial"/>
              <a:buChar char="•"/>
            </a:pPr>
            <a:r>
              <a:rPr lang="en-US" sz="394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When in doubt — report it!</a:t>
            </a:r>
          </a:p>
          <a:p>
            <a:pPr algn="l">
              <a:lnSpc>
                <a:spcPts val="4576"/>
              </a:lnSpc>
              <a:spcBef>
                <a:spcPct val="0"/>
              </a:spcBef>
            </a:pPr>
            <a:endParaRPr lang="en-US" sz="394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44394" y="3194377"/>
            <a:ext cx="1217541" cy="121754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971719" y="727179"/>
            <a:ext cx="6172281" cy="19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884"/>
              </a:lnSpc>
              <a:spcBef>
                <a:spcPct val="0"/>
              </a:spcBef>
            </a:pPr>
            <a:r>
              <a:rPr lang="en-US" sz="12831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SUMMARY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258" y="913521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0"/>
                </a:lnTo>
                <a:lnTo>
                  <a:pt x="0" y="844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2114" y="818595"/>
            <a:ext cx="13624086" cy="115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14"/>
              </a:lnSpc>
              <a:spcBef>
                <a:spcPct val="0"/>
              </a:spcBef>
            </a:pPr>
            <a:r>
              <a:rPr lang="en-US" sz="7771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TAKE THE QUIZ – TEST YOUR AWARENESS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25911" y="7956669"/>
            <a:ext cx="18751960" cy="1195812"/>
            <a:chOff x="0" y="0"/>
            <a:chExt cx="4938788" cy="3149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38788" cy="314946"/>
            </a:xfrm>
            <a:custGeom>
              <a:avLst/>
              <a:gdLst/>
              <a:ahLst/>
              <a:cxnLst/>
              <a:rect l="l" t="t" r="r" b="b"/>
              <a:pathLst>
                <a:path w="4938788" h="314946">
                  <a:moveTo>
                    <a:pt x="0" y="0"/>
                  </a:moveTo>
                  <a:lnTo>
                    <a:pt x="4938788" y="0"/>
                  </a:lnTo>
                  <a:lnTo>
                    <a:pt x="4938788" y="314946"/>
                  </a:lnTo>
                  <a:lnTo>
                    <a:pt x="0" y="314946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4938788" cy="333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40738" y="7061132"/>
            <a:ext cx="2014483" cy="2344125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81" r="-53281"/>
              </a:stretch>
            </a:blipFill>
            <a:ln w="57150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3546940" y="2645756"/>
            <a:ext cx="10178759" cy="58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Title: Ready to Test What You’ve Learned?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9729" y="3893244"/>
            <a:ext cx="12078685" cy="305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690" lvl="1" indent="-308345" algn="ctr">
              <a:lnSpc>
                <a:spcPts val="3313"/>
              </a:lnSpc>
              <a:buFont typeface="Arial"/>
              <a:buChar char="•"/>
            </a:pPr>
            <a:r>
              <a:rPr lang="en-US" sz="2856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Click the link below to take a short interactive quiz on phishing awareness.</a:t>
            </a:r>
          </a:p>
          <a:p>
            <a:pPr algn="ctr">
              <a:lnSpc>
                <a:spcPts val="3313"/>
              </a:lnSpc>
            </a:pPr>
            <a:endParaRPr lang="en-US" sz="2856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80394" lvl="1" indent="-340197" algn="ctr">
              <a:lnSpc>
                <a:spcPts val="3655"/>
              </a:lnSpc>
              <a:buFont typeface="Arial"/>
              <a:buChar char="•"/>
            </a:pPr>
            <a:r>
              <a:rPr lang="en-US" sz="3151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🔗 https://forms.gle/Dd6Dz5n4oFhGoj4Y8</a:t>
            </a:r>
          </a:p>
          <a:p>
            <a:pPr algn="ctr">
              <a:lnSpc>
                <a:spcPts val="3655"/>
              </a:lnSpc>
            </a:pPr>
            <a:endParaRPr lang="en-US" sz="3151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marL="616690" lvl="1" indent="-308345" algn="ctr">
              <a:lnSpc>
                <a:spcPts val="3313"/>
              </a:lnSpc>
              <a:buFont typeface="Arial"/>
              <a:buChar char="•"/>
            </a:pPr>
            <a:r>
              <a:rPr lang="en-US" sz="2856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💡 The quiz includes real-world scenarios and red-flag spotting to reinforce your learning.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5010" y="8214145"/>
            <a:ext cx="6422991" cy="73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Your responses help us improve training and ensure you’re phishing-proof!”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37679" y="2697251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53489" y="2403386"/>
            <a:ext cx="2138817" cy="21388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4409" y="5210175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2049" y="8754671"/>
            <a:ext cx="540836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1"/>
                </a:lnTo>
                <a:lnTo>
                  <a:pt x="0" y="493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21630" y="2670677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07269" y="2367666"/>
            <a:ext cx="5944071" cy="62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038" lvl="1" indent="-334519" algn="l">
              <a:lnSpc>
                <a:spcPts val="3594"/>
              </a:lnSpc>
              <a:buFont typeface="Arial"/>
              <a:buChar char="•"/>
            </a:pPr>
            <a:r>
              <a:rPr lang="en-US" sz="309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Definition:</a:t>
            </a:r>
          </a:p>
          <a:p>
            <a:pPr marL="669038" lvl="1" indent="-334519" algn="l">
              <a:lnSpc>
                <a:spcPts val="3594"/>
              </a:lnSpc>
              <a:buFont typeface="Arial"/>
              <a:buChar char="•"/>
            </a:pPr>
            <a:r>
              <a:rPr lang="en-US" sz="309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Phishing is a cybercrime where attackers pretend to be trustworthy entities (like banks or tech companies) to trick users into giving away personal data, login credentials, or financial info.</a:t>
            </a:r>
          </a:p>
          <a:p>
            <a:pPr algn="l">
              <a:lnSpc>
                <a:spcPts val="3594"/>
              </a:lnSpc>
            </a:pPr>
            <a:endParaRPr lang="en-US" sz="3098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669038" lvl="1" indent="-334519" algn="l">
              <a:lnSpc>
                <a:spcPts val="3594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it's dangerous:</a:t>
            </a:r>
          </a:p>
          <a:p>
            <a:pPr marL="669038" lvl="1" indent="-334519" algn="l">
              <a:lnSpc>
                <a:spcPts val="3594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It can lead to identity theft, financial loss, or company data breaches.</a:t>
            </a:r>
          </a:p>
          <a:p>
            <a:pPr algn="l">
              <a:lnSpc>
                <a:spcPts val="3594"/>
              </a:lnSpc>
              <a:spcBef>
                <a:spcPct val="0"/>
              </a:spcBef>
            </a:pPr>
            <a:endParaRPr lang="en-US" sz="309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53217" y="5418722"/>
            <a:ext cx="1776216" cy="936546"/>
            <a:chOff x="0" y="0"/>
            <a:chExt cx="467810" cy="2466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7810" cy="246662"/>
            </a:xfrm>
            <a:custGeom>
              <a:avLst/>
              <a:gdLst/>
              <a:ahLst/>
              <a:cxnLst/>
              <a:rect l="l" t="t" r="r" b="b"/>
              <a:pathLst>
                <a:path w="467810" h="246662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751" y="2085913"/>
            <a:ext cx="4976321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WHAT IS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7720" y="3873627"/>
            <a:ext cx="4751713" cy="34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PHISHING?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53489" y="8821647"/>
            <a:ext cx="3772302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000" b="1" spc="78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www.reallygreatsite.com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69926" y="2631464"/>
            <a:ext cx="10827771" cy="6260420"/>
          </a:xfrm>
          <a:custGeom>
            <a:avLst/>
            <a:gdLst/>
            <a:ahLst/>
            <a:cxnLst/>
            <a:rect l="l" t="t" r="r" b="b"/>
            <a:pathLst>
              <a:path w="10827771" h="6260420">
                <a:moveTo>
                  <a:pt x="0" y="0"/>
                </a:moveTo>
                <a:lnTo>
                  <a:pt x="10827771" y="0"/>
                </a:lnTo>
                <a:lnTo>
                  <a:pt x="10827771" y="6260421"/>
                </a:lnTo>
                <a:lnTo>
                  <a:pt x="0" y="6260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96209" y="3595803"/>
            <a:ext cx="3692982" cy="3692982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7493" y="91615"/>
            <a:ext cx="13202870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TYPES OF PHISHING ATTACKS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027696" y="3297009"/>
            <a:ext cx="3692982" cy="3692982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284750" y="3586278"/>
            <a:ext cx="9563660" cy="550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157" lvl="1" indent="-228079" algn="ctr">
              <a:lnSpc>
                <a:spcPts val="2450"/>
              </a:lnSpc>
              <a:buAutoNum type="arabicPeriod"/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Email Phishing – Mass emails from fake accounts with malicious links or attachments.</a:t>
            </a: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“Your account has been suspended. Click to verify.</a:t>
            </a:r>
          </a:p>
          <a:p>
            <a:pPr algn="ctr">
              <a:lnSpc>
                <a:spcPts val="2450"/>
              </a:lnSpc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        Spear Phishing – Personalized emails targeting specific individuals.</a:t>
            </a: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CEO impersonation emails.</a:t>
            </a:r>
          </a:p>
          <a:p>
            <a:pPr algn="ctr">
              <a:lnSpc>
                <a:spcPts val="2450"/>
              </a:lnSpc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3.                   Smishing – SMS messages with malicious links.</a:t>
            </a: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“You’ve won a gift card! Claim here.”</a:t>
            </a:r>
          </a:p>
          <a:p>
            <a:pPr algn="ctr">
              <a:lnSpc>
                <a:spcPts val="2450"/>
              </a:lnSpc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4.     Vishing – Voice calls pretending to be from support or banks.</a:t>
            </a: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 : “This is your bank. Please verify your PIN.”</a:t>
            </a:r>
          </a:p>
          <a:p>
            <a:pPr algn="ctr">
              <a:lnSpc>
                <a:spcPts val="2450"/>
              </a:lnSpc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</a:pPr>
            <a:r>
              <a:rPr lang="en-US" sz="2112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5. Clone Phishing – A previously legitimate email is copied and resent with a malicious link.</a:t>
            </a:r>
          </a:p>
          <a:p>
            <a:pPr algn="ctr">
              <a:lnSpc>
                <a:spcPts val="2450"/>
              </a:lnSpc>
              <a:spcBef>
                <a:spcPct val="0"/>
              </a:spcBef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  <a:spcBef>
                <a:spcPct val="0"/>
              </a:spcBef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ctr">
              <a:lnSpc>
                <a:spcPts val="2450"/>
              </a:lnSpc>
              <a:spcBef>
                <a:spcPct val="0"/>
              </a:spcBef>
            </a:pPr>
            <a:endParaRPr lang="en-US" sz="2112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624889" y="-85911"/>
            <a:ext cx="18535972" cy="16235139"/>
          </a:xfrm>
          <a:custGeom>
            <a:avLst/>
            <a:gdLst/>
            <a:ahLst/>
            <a:cxnLst/>
            <a:rect l="l" t="t" r="r" b="b"/>
            <a:pathLst>
              <a:path w="18535972" h="16235139">
                <a:moveTo>
                  <a:pt x="18535972" y="0"/>
                </a:moveTo>
                <a:lnTo>
                  <a:pt x="0" y="0"/>
                </a:lnTo>
                <a:lnTo>
                  <a:pt x="0" y="16235139"/>
                </a:lnTo>
                <a:lnTo>
                  <a:pt x="18535972" y="16235139"/>
                </a:lnTo>
                <a:lnTo>
                  <a:pt x="18535972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t="-7085" b="-70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486" y="663187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1" y="0"/>
                </a:lnTo>
                <a:lnTo>
                  <a:pt x="717581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109344" y="2557815"/>
            <a:ext cx="14640623" cy="6241803"/>
          </a:xfrm>
          <a:custGeom>
            <a:avLst/>
            <a:gdLst/>
            <a:ahLst/>
            <a:cxnLst/>
            <a:rect l="l" t="t" r="r" b="b"/>
            <a:pathLst>
              <a:path w="14640623" h="6241803">
                <a:moveTo>
                  <a:pt x="14640623" y="0"/>
                </a:moveTo>
                <a:lnTo>
                  <a:pt x="0" y="0"/>
                </a:lnTo>
                <a:lnTo>
                  <a:pt x="0" y="6241803"/>
                </a:lnTo>
                <a:lnTo>
                  <a:pt x="14640623" y="6241803"/>
                </a:lnTo>
                <a:lnTo>
                  <a:pt x="14640623" y="0"/>
                </a:lnTo>
                <a:close/>
              </a:path>
            </a:pathLst>
          </a:custGeom>
          <a:blipFill>
            <a:blip r:embed="rId7">
              <a:alphaModFix amt="43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7739" y="3544248"/>
            <a:ext cx="8821561" cy="290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49"/>
              </a:lnSpc>
              <a:spcBef>
                <a:spcPct val="0"/>
              </a:spcBef>
            </a:pPr>
            <a:r>
              <a:rPr lang="en-US" sz="98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HOW TO RECOGNIZE A PHISHING EMAIL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8277" y="2359240"/>
            <a:ext cx="5872806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Generic greetings like “Dear Customer”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63949" y="1983812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38277" y="3922393"/>
            <a:ext cx="6399462" cy="10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  Urgent language or threats (“Immediate       action required”)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90270" y="3694899"/>
            <a:ext cx="1148007" cy="11480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11955" y="5886702"/>
            <a:ext cx="5872806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Suspicious or misspelled email addresses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90270" y="5496177"/>
            <a:ext cx="1148007" cy="11480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38012" y="806260"/>
            <a:ext cx="2807763" cy="38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Red Flags: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90270" y="7457656"/>
            <a:ext cx="1148007" cy="11480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638012" y="7830317"/>
            <a:ext cx="3653069" cy="38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Unexpected attachments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90270" y="9074087"/>
            <a:ext cx="1148007" cy="114800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397067" y="9313968"/>
            <a:ext cx="7499946" cy="38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Poor grammar, mismatched logos, or odd formatting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472" y="767659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95218" y="1875821"/>
            <a:ext cx="4508599" cy="5246370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04" r="-5320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347247" y="1028700"/>
            <a:ext cx="1678544" cy="195321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1805" r="-4180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814527" y="6290933"/>
            <a:ext cx="1678544" cy="195321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61087" r="-6108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77003" y="6161133"/>
            <a:ext cx="1790091" cy="2083015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25791" y="2651794"/>
            <a:ext cx="6137304" cy="629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9"/>
              </a:lnSpc>
              <a:spcBef>
                <a:spcPct val="0"/>
              </a:spcBef>
            </a:pPr>
            <a:r>
              <a:rPr lang="en-US" sz="1072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EXAMPLES OF PHISHING EMAILS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1442" y="2769308"/>
            <a:ext cx="4752807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Show a screenshot of a fake PayPal or bank email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801442" y="4945749"/>
            <a:ext cx="4752807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LHighlight red flags using circles/arrows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801442" y="7122191"/>
            <a:ext cx="4752807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Compare with a legitimate version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98531" y="4066889"/>
            <a:ext cx="5790071" cy="1717844"/>
            <a:chOff x="0" y="0"/>
            <a:chExt cx="1929913" cy="572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9058" y="200483"/>
            <a:ext cx="12861833" cy="415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93"/>
              </a:lnSpc>
            </a:pPr>
            <a:endParaRPr/>
          </a:p>
          <a:p>
            <a:pPr algn="just">
              <a:lnSpc>
                <a:spcPts val="8193"/>
              </a:lnSpc>
            </a:pPr>
            <a:r>
              <a:rPr lang="en-US" sz="706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How Social Engineering Works</a:t>
            </a:r>
          </a:p>
          <a:p>
            <a:pPr marL="1524932" lvl="1" indent="-762466" algn="just">
              <a:lnSpc>
                <a:spcPts val="8193"/>
              </a:lnSpc>
              <a:buFont typeface="Arial"/>
              <a:buChar char="•"/>
            </a:pPr>
            <a:endParaRPr lang="en-US" sz="7063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  <a:p>
            <a:pPr algn="just">
              <a:lnSpc>
                <a:spcPts val="8193"/>
              </a:lnSpc>
              <a:spcBef>
                <a:spcPct val="0"/>
              </a:spcBef>
            </a:pPr>
            <a:endParaRPr lang="en-US" sz="7063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992013" y="3871495"/>
            <a:ext cx="2108633" cy="2108633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219661" y="4758633"/>
            <a:ext cx="4147694" cy="32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6"/>
              </a:lnSpc>
              <a:spcBef>
                <a:spcPct val="0"/>
              </a:spcBef>
            </a:pPr>
            <a:r>
              <a:rPr lang="en-US" sz="207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Pretending to be CEO, HR, or IT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39334" y="4191953"/>
            <a:ext cx="2541076" cy="32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Authority: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058880" y="6359200"/>
            <a:ext cx="5829722" cy="1717844"/>
            <a:chOff x="0" y="0"/>
            <a:chExt cx="1943129" cy="5725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952362" y="6163806"/>
            <a:ext cx="2108633" cy="2108633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4219661" y="6851150"/>
            <a:ext cx="4588920" cy="82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2"/>
              </a:lnSpc>
            </a:pPr>
            <a:endParaRPr/>
          </a:p>
          <a:p>
            <a:pPr algn="l">
              <a:lnSpc>
                <a:spcPts val="1422"/>
              </a:lnSpc>
            </a:pPr>
            <a:endParaRPr/>
          </a:p>
          <a:p>
            <a:pPr algn="l">
              <a:lnSpc>
                <a:spcPts val="1422"/>
              </a:lnSpc>
            </a:pPr>
            <a:endParaRPr/>
          </a:p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2026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“Your account will be locked!”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99683" y="6484263"/>
            <a:ext cx="2478300" cy="32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Fear: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472088" y="4066889"/>
            <a:ext cx="5790071" cy="1717844"/>
            <a:chOff x="0" y="0"/>
            <a:chExt cx="1929913" cy="572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365570" y="3871495"/>
            <a:ext cx="2108633" cy="2108633"/>
            <a:chOff x="0" y="0"/>
            <a:chExt cx="14840029" cy="14840029"/>
          </a:xfrm>
        </p:grpSpPr>
        <p:sp>
          <p:nvSpPr>
            <p:cNvPr id="32" name="Freeform 3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Freeform 3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25046" r="223" b="-25046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2082362" y="5015659"/>
            <a:ext cx="3948001" cy="30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3"/>
              </a:lnSpc>
              <a:spcBef>
                <a:spcPct val="0"/>
              </a:spcBef>
            </a:pPr>
            <a:r>
              <a:rPr lang="en-US" sz="19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“You must act now!”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432437" y="6359200"/>
            <a:ext cx="5829722" cy="1717844"/>
            <a:chOff x="0" y="0"/>
            <a:chExt cx="1943129" cy="5725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9325919" y="6163806"/>
            <a:ext cx="2108633" cy="2108633"/>
            <a:chOff x="0" y="0"/>
            <a:chExt cx="14840029" cy="14840029"/>
          </a:xfrm>
        </p:grpSpPr>
        <p:sp>
          <p:nvSpPr>
            <p:cNvPr id="40" name="Freeform 4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1" name="Freeform 4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24572" r="-24572"/>
              </a:stretch>
            </a:blipFill>
          </p:spPr>
        </p:sp>
      </p:grpSp>
      <p:sp>
        <p:nvSpPr>
          <p:cNvPr id="43" name="TextBox 43"/>
          <p:cNvSpPr txBox="1"/>
          <p:nvPr/>
        </p:nvSpPr>
        <p:spPr>
          <a:xfrm>
            <a:off x="11641851" y="6851150"/>
            <a:ext cx="3987652" cy="107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endParaRPr/>
          </a:p>
          <a:p>
            <a:pPr algn="l">
              <a:lnSpc>
                <a:spcPts val="2197"/>
              </a:lnSpc>
            </a:pPr>
            <a:endParaRPr/>
          </a:p>
          <a:p>
            <a:pPr algn="l">
              <a:lnSpc>
                <a:spcPts val="2197"/>
              </a:lnSpc>
              <a:spcBef>
                <a:spcPct val="0"/>
              </a:spcBef>
            </a:pPr>
            <a:r>
              <a:rPr lang="en-US" sz="18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Fake job offers, invoices, or contests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673240" y="6349675"/>
            <a:ext cx="2478300" cy="6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endParaRPr/>
          </a:p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Greed/Curiosity: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41851" y="4035712"/>
            <a:ext cx="2541076" cy="6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</a:pPr>
            <a:endParaRPr/>
          </a:p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Urgency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482668" y="8758213"/>
            <a:ext cx="10811868" cy="73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2783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Example: Fake email from "CEO" asking employee to wire money quickly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5948" y="1944074"/>
            <a:ext cx="12588923" cy="156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sz="10573" b="1" u="sng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  <a:hlinkClick r:id="rId7" tooltip="https://www.loom.com/share/3c1d56088fd84687935e8cb76c0f052f"/>
              </a:rPr>
              <a:t> SPOTTING FAKE WEBSITES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60581" y="3155336"/>
            <a:ext cx="1031297" cy="10312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74871" y="2032665"/>
            <a:ext cx="4794032" cy="9485815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2527" r="-11252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9138" y="3793559"/>
            <a:ext cx="12395732" cy="118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66"/>
              </a:lnSpc>
              <a:spcBef>
                <a:spcPct val="0"/>
              </a:spcBef>
            </a:pPr>
            <a:r>
              <a:rPr lang="en-US" sz="8074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HOW ATTACKERS FOOL YOU: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79138" y="5361428"/>
            <a:ext cx="13980721" cy="2711582"/>
            <a:chOff x="0" y="0"/>
            <a:chExt cx="3682165" cy="7141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82165" cy="714162"/>
            </a:xfrm>
            <a:custGeom>
              <a:avLst/>
              <a:gdLst/>
              <a:ahLst/>
              <a:cxnLst/>
              <a:rect l="l" t="t" r="r" b="b"/>
              <a:pathLst>
                <a:path w="3682165" h="714162">
                  <a:moveTo>
                    <a:pt x="0" y="0"/>
                  </a:moveTo>
                  <a:lnTo>
                    <a:pt x="3682165" y="0"/>
                  </a:lnTo>
                  <a:lnTo>
                    <a:pt x="3682165" y="714162"/>
                  </a:lnTo>
                  <a:lnTo>
                    <a:pt x="0" y="7141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6000"/>
                  </a:srgbClr>
                </a:gs>
                <a:gs pos="100000">
                  <a:srgbClr val="9B9B9B">
                    <a:alpha val="192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3682165" cy="73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79138" y="5652309"/>
            <a:ext cx="9815785" cy="223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492" lvl="1" indent="-270746" algn="l">
              <a:lnSpc>
                <a:spcPts val="2909"/>
              </a:lnSpc>
              <a:buFont typeface="Arial"/>
              <a:buChar char="•"/>
            </a:pPr>
            <a:r>
              <a:rPr lang="en-US" sz="250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Look-alike domains (e.g., www.faceb00k.com)</a:t>
            </a:r>
          </a:p>
          <a:p>
            <a:pPr marL="541492" lvl="1" indent="-270746" algn="l">
              <a:lnSpc>
                <a:spcPts val="2909"/>
              </a:lnSpc>
              <a:buFont typeface="Arial"/>
              <a:buChar char="•"/>
            </a:pPr>
            <a:r>
              <a:rPr lang="en-US" sz="250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padlock (🔒) or HTTPS</a:t>
            </a:r>
          </a:p>
          <a:p>
            <a:pPr marL="541492" lvl="1" indent="-270746" algn="l">
              <a:lnSpc>
                <a:spcPts val="2909"/>
              </a:lnSpc>
              <a:buFont typeface="Arial"/>
              <a:buChar char="•"/>
            </a:pPr>
            <a:r>
              <a:rPr lang="en-US" sz="250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Poor design or incorrect logo</a:t>
            </a:r>
          </a:p>
          <a:p>
            <a:pPr marL="541492" lvl="1" indent="-270746" algn="l">
              <a:lnSpc>
                <a:spcPts val="2909"/>
              </a:lnSpc>
              <a:buFont typeface="Arial"/>
              <a:buChar char="•"/>
            </a:pPr>
            <a:r>
              <a:rPr lang="en-US" sz="2508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Fake popups asking for credentials</a:t>
            </a:r>
          </a:p>
          <a:p>
            <a:pPr algn="l">
              <a:lnSpc>
                <a:spcPts val="2909"/>
              </a:lnSpc>
            </a:pPr>
            <a:endParaRPr lang="en-US" sz="2508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algn="l">
              <a:lnSpc>
                <a:spcPts val="2909"/>
              </a:lnSpc>
              <a:spcBef>
                <a:spcPct val="0"/>
              </a:spcBef>
            </a:pPr>
            <a:endParaRPr lang="en-US" sz="2508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1318891" y="4787425"/>
            <a:ext cx="1148007" cy="11480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483760" y="5888134"/>
            <a:ext cx="2001574" cy="200157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997849" y="8754671"/>
            <a:ext cx="1790091" cy="2083015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209348" y="-1186408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733" y="474479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1" y="0"/>
                </a:lnTo>
                <a:lnTo>
                  <a:pt x="717581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99485" y="1612130"/>
            <a:ext cx="4485957" cy="7172315"/>
          </a:xfrm>
          <a:custGeom>
            <a:avLst/>
            <a:gdLst/>
            <a:ahLst/>
            <a:cxnLst/>
            <a:rect l="l" t="t" r="r" b="b"/>
            <a:pathLst>
              <a:path w="4485957" h="7172315">
                <a:moveTo>
                  <a:pt x="0" y="0"/>
                </a:moveTo>
                <a:lnTo>
                  <a:pt x="4485956" y="0"/>
                </a:lnTo>
                <a:lnTo>
                  <a:pt x="4485956" y="7172315"/>
                </a:lnTo>
                <a:lnTo>
                  <a:pt x="0" y="71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615927" y="2467500"/>
            <a:ext cx="3516651" cy="5716585"/>
            <a:chOff x="0" y="0"/>
            <a:chExt cx="544821" cy="8856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4821" cy="885649"/>
            </a:xfrm>
            <a:custGeom>
              <a:avLst/>
              <a:gdLst/>
              <a:ahLst/>
              <a:cxnLst/>
              <a:rect l="l" t="t" r="r" b="b"/>
              <a:pathLst>
                <a:path w="544821" h="885649">
                  <a:moveTo>
                    <a:pt x="0" y="0"/>
                  </a:moveTo>
                  <a:lnTo>
                    <a:pt x="544821" y="0"/>
                  </a:lnTo>
                  <a:lnTo>
                    <a:pt x="544821" y="885649"/>
                  </a:lnTo>
                  <a:lnTo>
                    <a:pt x="0" y="885649"/>
                  </a:lnTo>
                  <a:close/>
                </a:path>
              </a:pathLst>
            </a:custGeom>
            <a:blipFill>
              <a:blip r:embed="rId9"/>
              <a:stretch>
                <a:fillRect l="-52949" r="-13604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89479" y="1659755"/>
            <a:ext cx="5933544" cy="1037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</a:pPr>
            <a:r>
              <a:rPr lang="en-US" sz="117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REAL-WORLD PHISHING EXAMPLES</a:t>
            </a:r>
          </a:p>
          <a:p>
            <a:pPr algn="just">
              <a:lnSpc>
                <a:spcPts val="13653"/>
              </a:lnSpc>
            </a:pPr>
            <a:endParaRPr lang="en-US" sz="11770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  <a:p>
            <a:pPr algn="just">
              <a:lnSpc>
                <a:spcPts val="13653"/>
              </a:lnSpc>
              <a:spcBef>
                <a:spcPct val="0"/>
              </a:spcBef>
            </a:pPr>
            <a:endParaRPr lang="en-US" sz="11770" b="1">
              <a:solidFill>
                <a:srgbClr val="FFFFFF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06220" y="2827578"/>
            <a:ext cx="4752807" cy="10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Attackers sent fake “document share” emails that compromised accounts.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160964"/>
            <a:ext cx="666614" cy="66661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06220" y="2175256"/>
            <a:ext cx="4219571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Google Docs Phishing (2017)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06220" y="5097568"/>
            <a:ext cx="4752807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emails helped attackers access internal systems.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4326524"/>
            <a:ext cx="666614" cy="66661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06220" y="4419134"/>
            <a:ext cx="3678030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Sony Pictures Hack (2014)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endParaRPr lang="en-US" sz="2300" b="1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3414614" y="3845131"/>
            <a:ext cx="1148007" cy="11480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6488563"/>
            <a:ext cx="666614" cy="66661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35748" y="6547527"/>
            <a:ext cx="4305102" cy="38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Twitter Bitcoin Scam (2020)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79156" y="7216911"/>
            <a:ext cx="3838112" cy="106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High-profile accounts were</a:t>
            </a:r>
          </a:p>
          <a:p>
            <a:pPr algn="ctr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compromised</a:t>
            </a:r>
          </a:p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and used in a crypto scam.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3164" y="1189894"/>
            <a:ext cx="717581" cy="844471"/>
          </a:xfrm>
          <a:custGeom>
            <a:avLst/>
            <a:gdLst/>
            <a:ahLst/>
            <a:cxnLst/>
            <a:rect l="l" t="t" r="r" b="b"/>
            <a:pathLst>
              <a:path w="717581" h="844471">
                <a:moveTo>
                  <a:pt x="0" y="0"/>
                </a:moveTo>
                <a:lnTo>
                  <a:pt x="717582" y="0"/>
                </a:lnTo>
                <a:lnTo>
                  <a:pt x="717582" y="844471"/>
                </a:lnTo>
                <a:lnTo>
                  <a:pt x="0" y="84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85309" y="1448871"/>
            <a:ext cx="2807763" cy="3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Studio Shodwe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30080" y="1189894"/>
            <a:ext cx="822214" cy="29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094" y="3692317"/>
            <a:ext cx="7984836" cy="27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sz="937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BEST PRACTICES TO AVOID PHISHING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654258" y="2673776"/>
            <a:ext cx="10343539" cy="5778736"/>
            <a:chOff x="0" y="0"/>
            <a:chExt cx="2724224" cy="15219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4224" cy="1521972"/>
            </a:xfrm>
            <a:custGeom>
              <a:avLst/>
              <a:gdLst/>
              <a:ahLst/>
              <a:cxnLst/>
              <a:rect l="l" t="t" r="r" b="b"/>
              <a:pathLst>
                <a:path w="2724224" h="1521972">
                  <a:moveTo>
                    <a:pt x="0" y="0"/>
                  </a:moveTo>
                  <a:lnTo>
                    <a:pt x="2724224" y="0"/>
                  </a:lnTo>
                  <a:lnTo>
                    <a:pt x="2724224" y="1521972"/>
                  </a:lnTo>
                  <a:lnTo>
                    <a:pt x="0" y="1521972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724224" cy="1541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28543" y="3760835"/>
            <a:ext cx="9688621" cy="390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252" lvl="1" indent="-356626" algn="l">
              <a:lnSpc>
                <a:spcPts val="3832"/>
              </a:lnSpc>
              <a:buFont typeface="Arial"/>
              <a:buChar char="•"/>
            </a:pPr>
            <a:r>
              <a:rPr lang="en-US" sz="3303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Think Before You Click: Always verify the source</a:t>
            </a:r>
          </a:p>
          <a:p>
            <a:pPr marL="713252" lvl="1" indent="-356626" algn="l">
              <a:lnSpc>
                <a:spcPts val="3832"/>
              </a:lnSpc>
              <a:buFont typeface="Arial"/>
              <a:buChar char="•"/>
            </a:pPr>
            <a:r>
              <a:rPr lang="en-US" sz="3303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Multi-Factor Authentication (MFA)</a:t>
            </a:r>
          </a:p>
          <a:p>
            <a:pPr marL="713252" lvl="1" indent="-356626" algn="l">
              <a:lnSpc>
                <a:spcPts val="3832"/>
              </a:lnSpc>
              <a:buFont typeface="Arial"/>
              <a:buChar char="•"/>
            </a:pPr>
            <a:r>
              <a:rPr lang="en-US" sz="3303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Never Share Passwords or OTPs</a:t>
            </a:r>
          </a:p>
          <a:p>
            <a:pPr marL="713252" lvl="1" indent="-356626" algn="l">
              <a:lnSpc>
                <a:spcPts val="3832"/>
              </a:lnSpc>
              <a:buFont typeface="Arial"/>
              <a:buChar char="•"/>
            </a:pPr>
            <a:r>
              <a:rPr lang="en-US" sz="3303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Update Software Regularly</a:t>
            </a:r>
          </a:p>
          <a:p>
            <a:pPr marL="713252" lvl="1" indent="-356626" algn="l">
              <a:lnSpc>
                <a:spcPts val="3832"/>
              </a:lnSpc>
              <a:buFont typeface="Arial"/>
              <a:buChar char="•"/>
            </a:pPr>
            <a:r>
              <a:rPr lang="en-US" sz="3303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Report Suspicious Emails to IT/Security Team</a:t>
            </a:r>
          </a:p>
          <a:p>
            <a:pPr algn="l">
              <a:lnSpc>
                <a:spcPts val="3832"/>
              </a:lnSpc>
              <a:spcBef>
                <a:spcPct val="0"/>
              </a:spcBef>
            </a:pPr>
            <a:endParaRPr lang="en-US" sz="3303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421302" y="7280450"/>
            <a:ext cx="2014483" cy="2344125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37245" r="-37245"/>
              </a:stretch>
            </a:blip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7647017" y="862303"/>
            <a:ext cx="2014483" cy="2344125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8"/>
              <a:stretch>
                <a:fillRect l="-48404" r="-48404"/>
              </a:stretch>
            </a:blipFill>
            <a:ln w="28575" cap="sq">
              <a:gradFill>
                <a:gsLst>
                  <a:gs pos="0">
                    <a:srgbClr val="9FCDFF">
                      <a:alpha val="100000"/>
                    </a:srgbClr>
                  </a:gs>
                  <a:gs pos="100000">
                    <a:srgbClr val="6F6296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619</Words>
  <Application>Microsoft Office PowerPoint</Application>
  <PresentationFormat>Custom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Raleway</vt:lpstr>
      <vt:lpstr>Telegraf Medium</vt:lpstr>
      <vt:lpstr>Raleway Ultra-Bold</vt:lpstr>
      <vt:lpstr>Calibri</vt:lpstr>
      <vt:lpstr>Montserrat Medium</vt:lpstr>
      <vt:lpstr>Antonio Light</vt:lpstr>
      <vt:lpstr>Antonio Ultra-Bold</vt:lpstr>
      <vt:lpstr>Telegraf</vt:lpstr>
      <vt:lpstr>Telegraf Bold</vt:lpstr>
      <vt:lpstr>Arial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cp:lastModifiedBy>KRISHNA VASITA</cp:lastModifiedBy>
  <cp:revision>2</cp:revision>
  <dcterms:created xsi:type="dcterms:W3CDTF">2006-08-16T00:00:00Z</dcterms:created>
  <dcterms:modified xsi:type="dcterms:W3CDTF">2025-05-27T17:30:55Z</dcterms:modified>
  <dc:identifier>DAGokWtusHo</dc:identifier>
</cp:coreProperties>
</file>